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7"/>
  </p:notesMasterIdLst>
  <p:handoutMasterIdLst>
    <p:handoutMasterId r:id="rId28"/>
  </p:handoutMasterIdLst>
  <p:sldIdLst>
    <p:sldId id="347" r:id="rId2"/>
    <p:sldId id="389" r:id="rId3"/>
    <p:sldId id="366" r:id="rId4"/>
    <p:sldId id="367" r:id="rId5"/>
    <p:sldId id="368" r:id="rId6"/>
    <p:sldId id="369" r:id="rId7"/>
    <p:sldId id="370" r:id="rId8"/>
    <p:sldId id="371" r:id="rId9"/>
    <p:sldId id="372" r:id="rId10"/>
    <p:sldId id="373" r:id="rId11"/>
    <p:sldId id="374" r:id="rId12"/>
    <p:sldId id="375" r:id="rId13"/>
    <p:sldId id="376" r:id="rId14"/>
    <p:sldId id="377" r:id="rId15"/>
    <p:sldId id="378" r:id="rId16"/>
    <p:sldId id="379" r:id="rId17"/>
    <p:sldId id="380" r:id="rId18"/>
    <p:sldId id="381" r:id="rId19"/>
    <p:sldId id="382" r:id="rId20"/>
    <p:sldId id="383" r:id="rId21"/>
    <p:sldId id="384" r:id="rId22"/>
    <p:sldId id="385" r:id="rId23"/>
    <p:sldId id="386" r:id="rId24"/>
    <p:sldId id="387" r:id="rId25"/>
    <p:sldId id="388"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2"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417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9/19/2018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154576" y="3108330"/>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4706258"/>
            <a:ext cx="5791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395"/>
            <a:ext cx="8229600" cy="1143005"/>
          </a:xfrm>
        </p:spPr>
        <p:txBody>
          <a:bodyPr>
            <a:normAutofit/>
          </a:bodyPr>
          <a:lstStyle/>
          <a:p>
            <a:r>
              <a:rPr lang="en-US" b="1" dirty="0" smtClean="0">
                <a:solidFill>
                  <a:schemeClr val="bg1"/>
                </a:solidFill>
              </a:rPr>
              <a:t>Section 9.1 </a:t>
            </a:r>
            <a:endParaRPr lang="en-US" b="1" dirty="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π = </a:t>
            </a:r>
            <a:r>
              <a:rPr lang="en-US" dirty="0"/>
              <a:t>Proportion of “Successes”</a:t>
            </a:r>
          </a:p>
        </p:txBody>
      </p:sp>
      <p:sp>
        <p:nvSpPr>
          <p:cNvPr id="3" name="Content Placeholder 2"/>
          <p:cNvSpPr>
            <a:spLocks noGrp="1"/>
          </p:cNvSpPr>
          <p:nvPr>
            <p:ph idx="1"/>
          </p:nvPr>
        </p:nvSpPr>
        <p:spPr>
          <a:xfrm>
            <a:off x="243114" y="1415142"/>
            <a:ext cx="8610600" cy="1556658"/>
          </a:xfrm>
        </p:spPr>
        <p:txBody>
          <a:bodyPr>
            <a:normAutofit/>
          </a:bodyPr>
          <a:lstStyle/>
          <a:p>
            <a:pPr marL="0" indent="0">
              <a:buNone/>
            </a:pPr>
            <a:r>
              <a:rPr lang="en-US" altLang="en-US" dirty="0"/>
              <a:t>In ordinary regression, the model predicts the </a:t>
            </a:r>
            <a:r>
              <a:rPr lang="en-US" altLang="en-US" i="1" dirty="0"/>
              <a:t>mean</a:t>
            </a:r>
            <a:r>
              <a:rPr lang="en-US" altLang="en-US" dirty="0"/>
              <a:t> </a:t>
            </a:r>
            <a:r>
              <a:rPr lang="en-US" altLang="en-US" i="1" dirty="0"/>
              <a:t>Y</a:t>
            </a:r>
            <a:r>
              <a:rPr lang="en-US" altLang="en-US" dirty="0"/>
              <a:t> for any combination of predictors</a:t>
            </a:r>
            <a:r>
              <a:rPr lang="en-US" altLang="en-US" dirty="0" smtClean="0"/>
              <a:t>.</a:t>
            </a:r>
          </a:p>
          <a:p>
            <a:pPr marL="0" indent="0" algn="ctr">
              <a:buNone/>
            </a:pPr>
            <a:r>
              <a:rPr lang="en-US" altLang="en-US" dirty="0"/>
              <a:t>What’</a:t>
            </a:r>
            <a:r>
              <a:rPr lang="en-US" altLang="ja-JP" dirty="0"/>
              <a:t>s the “mean” of a 0/1 indicator variable</a:t>
            </a:r>
            <a:r>
              <a:rPr lang="en-US" altLang="ja-JP" dirty="0" smtClean="0"/>
              <a:t>?</a:t>
            </a:r>
            <a:endParaRPr lang="en-US" altLang="en-US" dirty="0"/>
          </a:p>
        </p:txBody>
      </p:sp>
      <p:pic>
        <p:nvPicPr>
          <p:cNvPr id="14" name="Picture Placeholder 13" descr="An equation reads y bar equals summation of y subscript I over n equals number of 1’s over number of trials equals Proportion of “successes.”"/>
          <p:cNvPicPr>
            <a:picLocks noGrp="1" noChangeAspect="1"/>
          </p:cNvPicPr>
          <p:nvPr>
            <p:ph type="pic" sz="quarter" idx="11"/>
          </p:nvPr>
        </p:nvPicPr>
        <p:blipFill>
          <a:blip r:embed="rId2"/>
          <a:stretch>
            <a:fillRect/>
          </a:stretch>
        </p:blipFill>
        <p:spPr>
          <a:xfrm>
            <a:off x="263257" y="3168568"/>
            <a:ext cx="8369836" cy="1098632"/>
          </a:xfrm>
          <a:prstGeom prst="rect">
            <a:avLst/>
          </a:prstGeom>
          <a:noFill/>
          <a:ln>
            <a:noFill/>
          </a:ln>
        </p:spPr>
      </p:pic>
      <p:sp>
        <p:nvSpPr>
          <p:cNvPr id="8" name="Content Placeholder 7"/>
          <p:cNvSpPr>
            <a:spLocks noGrp="1"/>
          </p:cNvSpPr>
          <p:nvPr>
            <p:ph sz="quarter" idx="14"/>
          </p:nvPr>
        </p:nvSpPr>
        <p:spPr>
          <a:xfrm>
            <a:off x="76200" y="4719950"/>
            <a:ext cx="8869680" cy="1362358"/>
          </a:xfrm>
        </p:spPr>
        <p:txBody>
          <a:bodyPr>
            <a:noAutofit/>
          </a:bodyPr>
          <a:lstStyle/>
          <a:p>
            <a:pPr marL="0" indent="0">
              <a:buNone/>
            </a:pPr>
            <a:r>
              <a:rPr lang="en-US" altLang="en-US" b="1" dirty="0"/>
              <a:t>Goal of logistic regression: </a:t>
            </a:r>
            <a:r>
              <a:rPr lang="en-US" altLang="en-US" dirty="0"/>
              <a:t>Predict the population</a:t>
            </a:r>
            <a:r>
              <a:rPr lang="en-US" altLang="ja-JP" dirty="0"/>
              <a:t> proportion of successes, </a:t>
            </a:r>
            <a:r>
              <a:rPr lang="el-GR" altLang="ja-JP" i="1" dirty="0"/>
              <a:t>π</a:t>
            </a:r>
            <a:r>
              <a:rPr lang="en-US" altLang="ja-JP" dirty="0"/>
              <a:t>, at any value of the </a:t>
            </a:r>
            <a:r>
              <a:rPr lang="en-US" altLang="ja-JP" dirty="0" smtClean="0"/>
              <a:t>predictor.</a:t>
            </a:r>
          </a:p>
          <a:p>
            <a:pPr marL="0" indent="0" algn="ctr">
              <a:buNone/>
            </a:pPr>
            <a:r>
              <a:rPr lang="en-US" dirty="0"/>
              <a:t>Ex: </a:t>
            </a:r>
            <a:r>
              <a:rPr lang="en-US" i="1" dirty="0"/>
              <a:t>What proportion of all 68-inch-tall students are female</a:t>
            </a:r>
            <a:r>
              <a:rPr lang="en-US" i="1" dirty="0" smtClean="0"/>
              <a:t>?</a:t>
            </a:r>
            <a:endParaRPr lang="en-US" i="1" dirty="0"/>
          </a:p>
        </p:txBody>
      </p:sp>
    </p:spTree>
    <p:extLst>
      <p:ext uri="{BB962C8B-B14F-4D97-AF65-F5344CB8AC3E}">
        <p14:creationId xmlns:p14="http://schemas.microsoft.com/office/powerpoint/2010/main" val="4287716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Logistic Regression Model</a:t>
            </a:r>
          </a:p>
        </p:txBody>
      </p:sp>
      <p:sp>
        <p:nvSpPr>
          <p:cNvPr id="3" name="Content Placeholder 2"/>
          <p:cNvSpPr>
            <a:spLocks noGrp="1"/>
          </p:cNvSpPr>
          <p:nvPr>
            <p:ph idx="1"/>
          </p:nvPr>
        </p:nvSpPr>
        <p:spPr>
          <a:xfrm>
            <a:off x="243114" y="1415142"/>
            <a:ext cx="8702766" cy="1480458"/>
          </a:xfrm>
        </p:spPr>
        <p:txBody>
          <a:bodyPr>
            <a:normAutofit/>
          </a:bodyPr>
          <a:lstStyle/>
          <a:p>
            <a:pPr marL="0" indent="0">
              <a:buNone/>
            </a:pPr>
            <a:r>
              <a:rPr lang="en-US" i="1" dirty="0"/>
              <a:t>Y</a:t>
            </a:r>
            <a:r>
              <a:rPr lang="en-US" dirty="0"/>
              <a:t> = Binary </a:t>
            </a:r>
            <a:r>
              <a:rPr lang="en-US" dirty="0" smtClean="0"/>
              <a:t>response </a:t>
            </a:r>
            <a:r>
              <a:rPr lang="en-US" i="1" dirty="0"/>
              <a:t>X</a:t>
            </a:r>
            <a:r>
              <a:rPr lang="en-US" dirty="0"/>
              <a:t> = Quantitative </a:t>
            </a:r>
            <a:r>
              <a:rPr lang="en-US" dirty="0" smtClean="0"/>
              <a:t>predictor</a:t>
            </a:r>
          </a:p>
          <a:p>
            <a:pPr marL="0" indent="0">
              <a:buNone/>
            </a:pPr>
            <a:r>
              <a:rPr lang="el-GR" i="1" dirty="0"/>
              <a:t>π</a:t>
            </a:r>
            <a:r>
              <a:rPr lang="en-US" dirty="0"/>
              <a:t> = proportion of 1’s (yes, success, …) at any </a:t>
            </a:r>
            <a:r>
              <a:rPr lang="en-US" i="1" dirty="0" smtClean="0"/>
              <a:t>x</a:t>
            </a:r>
          </a:p>
          <a:p>
            <a:pPr marL="0" indent="0">
              <a:buNone/>
            </a:pPr>
            <a:r>
              <a:rPr lang="en-US" dirty="0"/>
              <a:t>Equivalent forms of the logistic regression model</a:t>
            </a:r>
            <a:r>
              <a:rPr lang="en-US" dirty="0" smtClean="0"/>
              <a:t>:</a:t>
            </a:r>
            <a:endParaRPr lang="en-US" dirty="0"/>
          </a:p>
        </p:txBody>
      </p:sp>
      <p:pic>
        <p:nvPicPr>
          <p:cNvPr id="5" name="Picture Placeholder 4" descr="Two equations titled Logit form and Probability form are followed by a text.  The equations read as follows: 1. Logit form: log (pi over 1 minus pi) equals beta subscript 0 plus Beta subscript 1 times x and 2. Probability form: pi equals e to the power of (Beta subscript 0 plus Beta subscript 1 times x) over the quantity of 1 plus e to the power of (Beta subscript 0 plus Beta subscript 1 times x). The text reads This is natural log of (aka “In”)."/>
          <p:cNvPicPr>
            <a:picLocks noGrp="1" noChangeAspect="1"/>
          </p:cNvPicPr>
          <p:nvPr>
            <p:ph type="pic" sz="quarter" idx="11"/>
          </p:nvPr>
        </p:nvPicPr>
        <p:blipFill>
          <a:blip r:embed="rId2"/>
          <a:stretch>
            <a:fillRect/>
          </a:stretch>
        </p:blipFill>
        <p:spPr>
          <a:xfrm>
            <a:off x="228600" y="3124200"/>
            <a:ext cx="8564629" cy="2322211"/>
          </a:xfrm>
          <a:prstGeom prst="rect">
            <a:avLst/>
          </a:prstGeom>
          <a:noFill/>
          <a:ln>
            <a:noFill/>
          </a:ln>
        </p:spPr>
      </p:pic>
      <p:sp>
        <p:nvSpPr>
          <p:cNvPr id="8" name="Content Placeholder 7"/>
          <p:cNvSpPr>
            <a:spLocks noGrp="1"/>
          </p:cNvSpPr>
          <p:nvPr>
            <p:ph sz="quarter" idx="14"/>
          </p:nvPr>
        </p:nvSpPr>
        <p:spPr>
          <a:xfrm>
            <a:off x="2209800" y="5715000"/>
            <a:ext cx="4137772" cy="525248"/>
          </a:xfrm>
        </p:spPr>
        <p:txBody>
          <a:bodyPr>
            <a:noAutofit/>
          </a:bodyPr>
          <a:lstStyle/>
          <a:p>
            <a:pPr marL="0" indent="0">
              <a:buNone/>
            </a:pPr>
            <a:r>
              <a:rPr lang="en-US" i="1" dirty="0"/>
              <a:t>What does this look like?</a:t>
            </a:r>
          </a:p>
        </p:txBody>
      </p:sp>
    </p:spTree>
    <p:extLst>
      <p:ext uri="{BB962C8B-B14F-4D97-AF65-F5344CB8AC3E}">
        <p14:creationId xmlns:p14="http://schemas.microsoft.com/office/powerpoint/2010/main" val="22497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Logit Function</a:t>
            </a:r>
          </a:p>
        </p:txBody>
      </p:sp>
      <p:sp>
        <p:nvSpPr>
          <p:cNvPr id="3" name="Content Placeholder 2"/>
          <p:cNvSpPr>
            <a:spLocks noGrp="1"/>
          </p:cNvSpPr>
          <p:nvPr>
            <p:ph idx="1"/>
          </p:nvPr>
        </p:nvSpPr>
        <p:spPr>
          <a:xfrm>
            <a:off x="243114" y="1371600"/>
            <a:ext cx="8596086" cy="965303"/>
          </a:xfrm>
        </p:spPr>
        <p:txBody>
          <a:bodyPr/>
          <a:lstStyle/>
          <a:p>
            <a:pPr marL="0" indent="0">
              <a:buNone/>
            </a:pPr>
            <a:r>
              <a:rPr lang="en-US" dirty="0"/>
              <a:t>Try the shiny </a:t>
            </a:r>
            <a:r>
              <a:rPr lang="en-US" dirty="0" smtClean="0"/>
              <a:t>app </a:t>
            </a:r>
            <a:r>
              <a:rPr lang="en-US" i="1" dirty="0" smtClean="0"/>
              <a:t>http</a:t>
            </a:r>
            <a:r>
              <a:rPr lang="en-US" i="1" dirty="0"/>
              <a:t>://shiny.stlawu.edu:3838/stat213/LogitCurve</a:t>
            </a:r>
            <a:r>
              <a:rPr lang="en-US" i="1" dirty="0" smtClean="0"/>
              <a:t>/</a:t>
            </a:r>
            <a:endParaRPr lang="en-US" i="1" dirty="0"/>
          </a:p>
        </p:txBody>
      </p:sp>
      <p:pic>
        <p:nvPicPr>
          <p:cNvPr id="12" name="Picture Placeholder 11" descr="Two equations and a graph are titled Logistic Curve. One of the equations reads Logit Form: pi over 1 minus pi equals Beta subscript 0 plus Beta subscript 1 times x. A horizontal scale titled Intercept B subscript 0 ranges from negative 5 to 5 and its pointer lies at 0. The other equation reads Probability form: pi equals e to the power of (Beta subscript 0 plus Beta subscript 1 times x) over the quantity of 1 plus e to the power of (Beta subscript 0 plus Beta subscript 1 times x). A horizontal scale titled Intercept B subscript 1 ranges from negative 2 to 2 and its pointer lies at 1. The graph plots the values from negative 10 to 10 along the horizontal axis and the values of Pi along the vertical axis. The graph shows a smooth S shaped curve beginning from (negative 9, 0.0) and terminating at (9. 1.0).">
            <a:extLst>
              <a:ext uri="{FF2B5EF4-FFF2-40B4-BE49-F238E27FC236}">
                <a16:creationId xmlns="" xmlns:a16="http://schemas.microsoft.com/office/drawing/2014/main" id="{068C7B08-E16F-4E0C-9D4D-240C6D1103E6}"/>
              </a:ext>
            </a:extLst>
          </p:cNvPr>
          <p:cNvPicPr>
            <a:picLocks noGrp="1" noChangeAspect="1"/>
          </p:cNvPicPr>
          <p:nvPr>
            <p:ph type="pic" sz="quarter" idx="11"/>
          </p:nvPr>
        </p:nvPicPr>
        <p:blipFill>
          <a:blip r:embed="rId2"/>
          <a:stretch>
            <a:fillRect/>
          </a:stretch>
        </p:blipFill>
        <p:spPr>
          <a:xfrm>
            <a:off x="1570481" y="2438400"/>
            <a:ext cx="6003285" cy="3781174"/>
          </a:xfrm>
          <a:prstGeom prst="rect">
            <a:avLst/>
          </a:prstGeom>
          <a:noFill/>
          <a:ln>
            <a:noFill/>
          </a:ln>
        </p:spPr>
      </p:pic>
    </p:spTree>
    <p:extLst>
      <p:ext uri="{BB962C8B-B14F-4D97-AF65-F5344CB8AC3E}">
        <p14:creationId xmlns:p14="http://schemas.microsoft.com/office/powerpoint/2010/main" val="2938535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Logistic Regression in R</a:t>
            </a:r>
          </a:p>
        </p:txBody>
      </p:sp>
      <p:pic>
        <p:nvPicPr>
          <p:cNvPr id="5" name="Picture Placeholder 4" descr="Two command lines followed by an annotated coefficients table and equation. The command lines read Prompt, l mod Sex equals g l m (Sex approximately equals h g t, family equals binomial, data equals Pulse).&#10;Prompt, Summary (l mod Sex) Logistic Regression Table. &#10;The coefficients table has two rows and four columns with the column headers that read Estimate, Standard Error z Value, and P r greater than absolute value of z. The data presented are as follows: &#10;Row 1. Intercept: Estimate: 64.1416, Standard Error: 8.3694, z Value: 7.664, P r greater than absolute value of z: 1.81e minus 14.&#10;Row 2. H g t: Estimate: negative 0.9424, Standard Error: 0.1227, z Value: negative 7.680, P r greater than absolute value of z: 1.60e minus 14, three asterisks. The Estimate column is circled. &#10;The equation reads pi hat equals e to the power of (64.14 minus 0.942 H g t) over the quantity of 1 plus e to the power of (64.14 minus 0.942 H g t). An arrow points to Pi hat and reads predicted proportion of females at that H g t."/>
          <p:cNvPicPr>
            <a:picLocks noGrp="1" noChangeAspect="1"/>
          </p:cNvPicPr>
          <p:nvPr>
            <p:ph type="pic" sz="quarter" idx="11"/>
          </p:nvPr>
        </p:nvPicPr>
        <p:blipFill>
          <a:blip r:embed="rId2"/>
          <a:stretch>
            <a:fillRect/>
          </a:stretch>
        </p:blipFill>
        <p:spPr>
          <a:xfrm>
            <a:off x="445426" y="1591103"/>
            <a:ext cx="8253149" cy="4429134"/>
          </a:xfrm>
          <a:prstGeom prst="rect">
            <a:avLst/>
          </a:prstGeom>
          <a:noFill/>
          <a:ln>
            <a:noFill/>
          </a:ln>
        </p:spPr>
      </p:pic>
    </p:spTree>
    <p:extLst>
      <p:ext uri="{BB962C8B-B14F-4D97-AF65-F5344CB8AC3E}">
        <p14:creationId xmlns:p14="http://schemas.microsoft.com/office/powerpoint/2010/main" val="26053765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Predicted Proportion Female</a:t>
            </a:r>
          </a:p>
        </p:txBody>
      </p:sp>
      <p:pic>
        <p:nvPicPr>
          <p:cNvPr id="5" name="Picture Placeholder 4" descr="A command line reads Prompt, plot (l mod sex dollar fitted approximately equals H g t, data equals Pulse, Y lab equals “proportion female”)."/>
          <p:cNvPicPr>
            <a:picLocks noGrp="1" noChangeAspect="1"/>
          </p:cNvPicPr>
          <p:nvPr>
            <p:ph type="pic" sz="quarter" idx="11"/>
          </p:nvPr>
        </p:nvPicPr>
        <p:blipFill>
          <a:blip r:embed="rId2"/>
          <a:stretch>
            <a:fillRect/>
          </a:stretch>
        </p:blipFill>
        <p:spPr>
          <a:xfrm>
            <a:off x="152400" y="1403394"/>
            <a:ext cx="8887937" cy="425406"/>
          </a:xfrm>
          <a:prstGeom prst="rect">
            <a:avLst/>
          </a:prstGeom>
          <a:noFill/>
          <a:ln>
            <a:noFill/>
          </a:ln>
        </p:spPr>
      </p:pic>
      <p:pic>
        <p:nvPicPr>
          <p:cNvPr id="8" name="Picture Placeholder 7" descr="A Scatter plot correlates H g t versus Proportion female. The horizontal axis plots the values of H g t and the vertical axis plots the values for Proportion female. The graph shows a series of 19 beginning from (60, 1.0) to (78, 0.0) in a path that slopes down like an inverted S shape."/>
          <p:cNvPicPr>
            <a:picLocks noGrp="1" noChangeAspect="1"/>
          </p:cNvPicPr>
          <p:nvPr>
            <p:ph type="pic" sz="quarter" idx="13"/>
          </p:nvPr>
        </p:nvPicPr>
        <p:blipFill>
          <a:blip r:embed="rId3"/>
          <a:stretch>
            <a:fillRect/>
          </a:stretch>
        </p:blipFill>
        <p:spPr>
          <a:xfrm>
            <a:off x="1177354" y="1962793"/>
            <a:ext cx="6870849" cy="4248557"/>
          </a:xfrm>
          <a:prstGeom prst="rect">
            <a:avLst/>
          </a:prstGeom>
          <a:noFill/>
          <a:ln>
            <a:noFill/>
          </a:ln>
        </p:spPr>
      </p:pic>
    </p:spTree>
    <p:extLst>
      <p:ext uri="{BB962C8B-B14F-4D97-AF65-F5344CB8AC3E}">
        <p14:creationId xmlns:p14="http://schemas.microsoft.com/office/powerpoint/2010/main" val="1906895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Jittered Data with Fitted Model</a:t>
            </a:r>
          </a:p>
        </p:txBody>
      </p:sp>
      <p:pic>
        <p:nvPicPr>
          <p:cNvPr id="4" name="Picture Placeholder 3" descr="Two command lines are shown. The command lines read Prompt, plot (jitter (Sex, amount equals 0.05) approximately equals H g t, y lab equals “proportion Female”, data equals Pulse).&#10;Prompt, Curve (predict (l mod Sex, data, frame (H g t equals x), type equals “response”), col equals “red”), add equals TRUE)."/>
          <p:cNvPicPr>
            <a:picLocks noGrp="1" noChangeAspect="1"/>
          </p:cNvPicPr>
          <p:nvPr>
            <p:ph type="pic" sz="quarter" idx="11"/>
          </p:nvPr>
        </p:nvPicPr>
        <p:blipFill>
          <a:blip r:embed="rId2"/>
          <a:stretch>
            <a:fillRect/>
          </a:stretch>
        </p:blipFill>
        <p:spPr>
          <a:xfrm>
            <a:off x="131491" y="1400918"/>
            <a:ext cx="8860109" cy="887515"/>
          </a:xfrm>
          <a:prstGeom prst="rect">
            <a:avLst/>
          </a:prstGeom>
          <a:noFill/>
          <a:ln>
            <a:noFill/>
          </a:ln>
        </p:spPr>
      </p:pic>
      <p:pic>
        <p:nvPicPr>
          <p:cNvPr id="7" name="Picture Placeholder 6" descr="A scatter plot correlates H g t versus Proportion female. The horizontal axis plots the values of H g t and the vertical axis plots the values of Proportion female. The graph shows a cluster of points ranging from 0.97 to 1.03 along the vertical axis and from 60 to 71 along the horizontal axis. Another cluster of points lies between negative 0.04 and 0.03 along the vertical axis and between 64 and 78 along the horizontal axis. The graph shows a curve extending from (60, 1.0) to (78, 0.0) in a path that slopes down like a smooth inverted S."/>
          <p:cNvPicPr>
            <a:picLocks noGrp="1" noChangeAspect="1"/>
          </p:cNvPicPr>
          <p:nvPr>
            <p:ph type="pic" sz="quarter" idx="13"/>
          </p:nvPr>
        </p:nvPicPr>
        <p:blipFill>
          <a:blip r:embed="rId3"/>
          <a:stretch>
            <a:fillRect/>
          </a:stretch>
        </p:blipFill>
        <p:spPr>
          <a:xfrm>
            <a:off x="1424601" y="2419702"/>
            <a:ext cx="6119199" cy="3777143"/>
          </a:xfrm>
          <a:prstGeom prst="rect">
            <a:avLst/>
          </a:prstGeom>
          <a:noFill/>
          <a:ln>
            <a:noFill/>
          </a:ln>
        </p:spPr>
      </p:pic>
    </p:spTree>
    <p:extLst>
      <p:ext uri="{BB962C8B-B14F-4D97-AF65-F5344CB8AC3E}">
        <p14:creationId xmlns:p14="http://schemas.microsoft.com/office/powerpoint/2010/main" val="1232728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Golf Putts</a:t>
            </a:r>
          </a:p>
        </p:txBody>
      </p:sp>
      <p:pic>
        <p:nvPicPr>
          <p:cNvPr id="8" name="Picture 2" descr="A photo shows spectators watching a golfer taking a stroke."/>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661021" y="1651376"/>
            <a:ext cx="7797179" cy="438591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358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Golf Putts</a:t>
            </a:r>
          </a:p>
        </p:txBody>
      </p:sp>
      <p:graphicFrame>
        <p:nvGraphicFramePr>
          <p:cNvPr id="12" name="Table 46">
            <a:extLst>
              <a:ext uri="{FF2B5EF4-FFF2-40B4-BE49-F238E27FC236}">
                <a16:creationId xmlns="" xmlns:a16="http://schemas.microsoft.com/office/drawing/2014/main" id="{CC9F5D50-B12C-43B5-BE6A-43E565850D30}"/>
              </a:ext>
            </a:extLst>
          </p:cNvPr>
          <p:cNvGraphicFramePr>
            <a:graphicFrameLocks noGrp="1"/>
          </p:cNvGraphicFramePr>
          <p:nvPr>
            <p:ph type="tbl" sz="quarter" idx="12"/>
            <p:extLst>
              <p:ext uri="{D42A27DB-BD31-4B8C-83A1-F6EECF244321}">
                <p14:modId xmlns:p14="http://schemas.microsoft.com/office/powerpoint/2010/main" val="625293783"/>
              </p:ext>
            </p:extLst>
          </p:nvPr>
        </p:nvGraphicFramePr>
        <p:xfrm>
          <a:off x="304800" y="1630568"/>
          <a:ext cx="5170490" cy="1950832"/>
        </p:xfrm>
        <a:graphic>
          <a:graphicData uri="http://schemas.openxmlformats.org/drawingml/2006/table">
            <a:tbl>
              <a:tblPr firstRow="1">
                <a:tableStyleId>{5940675A-B579-460E-94D1-54222C63F5DA}</a:tableStyleId>
              </a:tblPr>
              <a:tblGrid>
                <a:gridCol w="1295400">
                  <a:extLst>
                    <a:ext uri="{9D8B030D-6E8A-4147-A177-3AD203B41FA5}">
                      <a16:colId xmlns="" xmlns:a16="http://schemas.microsoft.com/office/drawing/2014/main" val="20000"/>
                    </a:ext>
                  </a:extLst>
                </a:gridCol>
                <a:gridCol w="775018">
                  <a:extLst>
                    <a:ext uri="{9D8B030D-6E8A-4147-A177-3AD203B41FA5}">
                      <a16:colId xmlns="" xmlns:a16="http://schemas.microsoft.com/office/drawing/2014/main" val="20001"/>
                    </a:ext>
                  </a:extLst>
                </a:gridCol>
                <a:gridCol w="775018">
                  <a:extLst>
                    <a:ext uri="{9D8B030D-6E8A-4147-A177-3AD203B41FA5}">
                      <a16:colId xmlns="" xmlns:a16="http://schemas.microsoft.com/office/drawing/2014/main" val="20002"/>
                    </a:ext>
                  </a:extLst>
                </a:gridCol>
                <a:gridCol w="775018">
                  <a:extLst>
                    <a:ext uri="{9D8B030D-6E8A-4147-A177-3AD203B41FA5}">
                      <a16:colId xmlns="" xmlns:a16="http://schemas.microsoft.com/office/drawing/2014/main" val="20003"/>
                    </a:ext>
                  </a:extLst>
                </a:gridCol>
                <a:gridCol w="775018">
                  <a:extLst>
                    <a:ext uri="{9D8B030D-6E8A-4147-A177-3AD203B41FA5}">
                      <a16:colId xmlns="" xmlns:a16="http://schemas.microsoft.com/office/drawing/2014/main" val="20004"/>
                    </a:ext>
                  </a:extLst>
                </a:gridCol>
                <a:gridCol w="775018">
                  <a:extLst>
                    <a:ext uri="{9D8B030D-6E8A-4147-A177-3AD203B41FA5}">
                      <a16:colId xmlns="" xmlns:a16="http://schemas.microsoft.com/office/drawing/2014/main" val="20005"/>
                    </a:ext>
                  </a:extLst>
                </a:gridCol>
              </a:tblGrid>
              <a:tr h="152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Length</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3</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4</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5</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6</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7</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 xmlns:a16="http://schemas.microsoft.com/office/drawing/2014/main" val="10000"/>
                  </a:ext>
                </a:extLst>
              </a:tr>
              <a:tr h="1218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Made</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84</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88</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61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61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44</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 xmlns:a16="http://schemas.microsoft.com/office/drawing/2014/main" val="10001"/>
                  </a:ext>
                </a:extLst>
              </a:tr>
              <a:tr h="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Missed</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17</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31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47</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64</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90</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 xmlns:a16="http://schemas.microsoft.com/office/drawing/2014/main" val="10002"/>
                  </a:ext>
                </a:extLst>
              </a:tr>
              <a:tr h="365676">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Total</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101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119</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108</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125</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effectLst/>
                          <a:latin typeface="Arial" panose="020B0604020202020204" pitchFamily="34" charset="0"/>
                          <a:cs typeface="Arial" panose="020B0604020202020204" pitchFamily="34" charset="0"/>
                        </a:rPr>
                        <a:t>134</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34" marB="45734" horzOverflow="overflow"/>
                </a:tc>
                <a:extLst>
                  <a:ext uri="{0D108BD9-81ED-4DB2-BD59-A6C34878D82A}">
                    <a16:rowId xmlns="" xmlns:a16="http://schemas.microsoft.com/office/drawing/2014/main" val="10003"/>
                  </a:ext>
                </a:extLst>
              </a:tr>
            </a:tbl>
          </a:graphicData>
        </a:graphic>
      </p:graphicFrame>
      <p:sp>
        <p:nvSpPr>
          <p:cNvPr id="3" name="Content Placeholder 2"/>
          <p:cNvSpPr>
            <a:spLocks noGrp="1"/>
          </p:cNvSpPr>
          <p:nvPr>
            <p:ph idx="1"/>
          </p:nvPr>
        </p:nvSpPr>
        <p:spPr>
          <a:xfrm>
            <a:off x="228600" y="4038600"/>
            <a:ext cx="8610600" cy="1905000"/>
          </a:xfrm>
        </p:spPr>
        <p:txBody>
          <a:bodyPr>
            <a:normAutofit/>
          </a:bodyPr>
          <a:lstStyle/>
          <a:p>
            <a:pPr marL="0" indent="0">
              <a:buNone/>
            </a:pPr>
            <a:r>
              <a:rPr lang="en-US" altLang="en-US" dirty="0"/>
              <a:t>Build a model to predict the proportion of putts made (success) based on length (in feet).</a:t>
            </a:r>
          </a:p>
          <a:p>
            <a:pPr marL="0" indent="0">
              <a:buNone/>
            </a:pPr>
            <a:r>
              <a:rPr lang="en-US" altLang="en-US" dirty="0"/>
              <a:t>Data in Putts1</a:t>
            </a:r>
            <a:r>
              <a:rPr lang="en-US" altLang="en-US" dirty="0" smtClean="0"/>
              <a:t>.</a:t>
            </a:r>
            <a:endParaRPr lang="en-US" altLang="en-US" dirty="0"/>
          </a:p>
        </p:txBody>
      </p:sp>
    </p:spTree>
    <p:extLst>
      <p:ext uri="{BB962C8B-B14F-4D97-AF65-F5344CB8AC3E}">
        <p14:creationId xmlns:p14="http://schemas.microsoft.com/office/powerpoint/2010/main" val="541711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Logistic Regression for Putting</a:t>
            </a:r>
          </a:p>
        </p:txBody>
      </p:sp>
      <p:pic>
        <p:nvPicPr>
          <p:cNvPr id="4" name="Picture Placeholder 3" descr="Two command lines followed by a coefficients table and a text. The command lines read as follows:&#10;Prompt, l Mod putt equals g l m equals g l m (Made approximately equals Length, family equals binomial, data equals Putts 1).&#10;Prompt, summary (l Mod Pull).&#10;The coefficients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e minus 16, three asterisks.&#10;Row 2. Length: Estimate: negative 0.56614, Standard Error: 0.06747, z Value: negative 8.391, P r greater than absolute value of z: lesser than 2e minus 16, three asterisks.&#10;The text at the bottom reads Null deviance: 800.21 on 586 degree of freedom Residual deviance: 719.89 on 585 degree of freedom A I C 723.89."/>
          <p:cNvPicPr>
            <a:picLocks noGrp="1" noChangeAspect="1"/>
          </p:cNvPicPr>
          <p:nvPr>
            <p:ph type="pic" sz="quarter" idx="13"/>
          </p:nvPr>
        </p:nvPicPr>
        <p:blipFill>
          <a:blip r:embed="rId2"/>
          <a:stretch>
            <a:fillRect/>
          </a:stretch>
        </p:blipFill>
        <p:spPr>
          <a:xfrm>
            <a:off x="235802" y="2098848"/>
            <a:ext cx="8679598" cy="3158952"/>
          </a:xfrm>
          <a:prstGeom prst="rect">
            <a:avLst/>
          </a:prstGeom>
          <a:noFill/>
          <a:ln>
            <a:noFill/>
          </a:ln>
        </p:spPr>
      </p:pic>
    </p:spTree>
    <p:extLst>
      <p:ext uri="{BB962C8B-B14F-4D97-AF65-F5344CB8AC3E}">
        <p14:creationId xmlns:p14="http://schemas.microsoft.com/office/powerpoint/2010/main" val="1929610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Golf Putts Probabilities</a:t>
            </a:r>
          </a:p>
        </p:txBody>
      </p:sp>
      <p:pic>
        <p:nvPicPr>
          <p:cNvPr id="24" name="Picture Placeholder 20" descr="A table annotated with equations. The table has two rows and five columns with row headers that read Length, p hat, and pi hat. The data presented in the table are as follows: &#10;Column 1.  Length: 3, p hat: 0.832, pi hat: 0.826.&#10;Column 2.  Length: 4, p hat: 0.739, pi hat: 0.730.&#10;Column 3.  Length: 5, p hat: 0.565, pi hat: 0.605.&#10;Column 4.  Length: 6, p hat: 0.488, pi hat: 0.465.&#10;Column 5.  Length: 7, p hat: 0.328, pi hat: 0.330.&#10;An arrow point to P hat and reads P hat equals numbers made over number of trials (from the data). An arrow points to Pi hat and reads Pi hat equals e to the power of 3.257 minus 0.566 Length over the quantity of 1 plus e to the power of 3.257 minus 0.655 Length."/>
          <p:cNvPicPr>
            <a:picLocks noGrp="1" noChangeAspect="1"/>
          </p:cNvPicPr>
          <p:nvPr>
            <p:ph type="pic" sz="quarter" idx="11"/>
          </p:nvPr>
        </p:nvPicPr>
        <p:blipFill>
          <a:blip r:embed="rId2"/>
          <a:stretch>
            <a:fillRect/>
          </a:stretch>
        </p:blipFill>
        <p:spPr>
          <a:xfrm>
            <a:off x="1435785" y="1465029"/>
            <a:ext cx="5999035" cy="3284389"/>
          </a:xfrm>
          <a:prstGeom prst="rect">
            <a:avLst/>
          </a:prstGeom>
          <a:noFill/>
          <a:ln>
            <a:noFill/>
          </a:ln>
        </p:spPr>
      </p:pic>
      <p:sp>
        <p:nvSpPr>
          <p:cNvPr id="4" name="Content Placeholder 3"/>
          <p:cNvSpPr>
            <a:spLocks noGrp="1"/>
          </p:cNvSpPr>
          <p:nvPr>
            <p:ph idx="1"/>
          </p:nvPr>
        </p:nvSpPr>
        <p:spPr>
          <a:xfrm>
            <a:off x="3276600" y="4931747"/>
            <a:ext cx="3651735" cy="478452"/>
          </a:xfrm>
        </p:spPr>
        <p:txBody>
          <a:bodyPr>
            <a:normAutofit lnSpcReduction="10000"/>
          </a:bodyPr>
          <a:lstStyle/>
          <a:p>
            <a:pPr marL="0" indent="0">
              <a:buNone/>
            </a:pPr>
            <a:r>
              <a:rPr lang="en-US" dirty="0" smtClean="0"/>
              <a:t>(from the fitted model)</a:t>
            </a:r>
            <a:endParaRPr lang="en-US" dirty="0"/>
          </a:p>
        </p:txBody>
      </p:sp>
    </p:spTree>
    <p:extLst>
      <p:ext uri="{BB962C8B-B14F-4D97-AF65-F5344CB8AC3E}">
        <p14:creationId xmlns:p14="http://schemas.microsoft.com/office/powerpoint/2010/main" val="4054494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altLang="en-US" dirty="0"/>
              <a:t>Section </a:t>
            </a:r>
            <a:r>
              <a:rPr lang="en-US" altLang="en-US" dirty="0" smtClean="0"/>
              <a:t>9.1</a:t>
            </a:r>
            <a:endParaRPr lang="en-US" dirty="0"/>
          </a:p>
        </p:txBody>
      </p:sp>
      <p:sp>
        <p:nvSpPr>
          <p:cNvPr id="7" name="Content Placeholder 6"/>
          <p:cNvSpPr>
            <a:spLocks noGrp="1"/>
          </p:cNvSpPr>
          <p:nvPr>
            <p:ph sz="quarter" idx="10"/>
          </p:nvPr>
        </p:nvSpPr>
        <p:spPr>
          <a:xfrm>
            <a:off x="247304" y="1407392"/>
            <a:ext cx="8668095" cy="4764807"/>
          </a:xfrm>
        </p:spPr>
        <p:txBody>
          <a:bodyPr>
            <a:normAutofit/>
          </a:bodyPr>
          <a:lstStyle/>
          <a:p>
            <a:pPr marL="0" indent="0">
              <a:spcBef>
                <a:spcPts val="624"/>
              </a:spcBef>
              <a:buNone/>
            </a:pPr>
            <a:r>
              <a:rPr lang="en-US" altLang="en-US" dirty="0">
                <a:sym typeface="Symbol" panose="05050102010706020507" pitchFamily="18" charset="2"/>
              </a:rPr>
              <a:t>Logistic regression</a:t>
            </a:r>
          </a:p>
          <a:p>
            <a:pPr marL="0" indent="0">
              <a:spcBef>
                <a:spcPts val="624"/>
              </a:spcBef>
              <a:buNone/>
            </a:pPr>
            <a:r>
              <a:rPr lang="en-US" altLang="en-US" dirty="0">
                <a:sym typeface="Symbol" panose="05050102010706020507" pitchFamily="18" charset="2"/>
              </a:rPr>
              <a:t>Binary, ordinal, nominal</a:t>
            </a:r>
          </a:p>
          <a:p>
            <a:pPr marL="0" indent="0">
              <a:spcBef>
                <a:spcPts val="624"/>
              </a:spcBef>
              <a:buNone/>
            </a:pPr>
            <a:r>
              <a:rPr lang="en-US" altLang="en-US" dirty="0">
                <a:sym typeface="Symbol" panose="05050102010706020507" pitchFamily="18" charset="2"/>
              </a:rPr>
              <a:t>Regression with categorical </a:t>
            </a:r>
            <a:r>
              <a:rPr lang="en-US" altLang="en-US" i="1" dirty="0">
                <a:sym typeface="Symbol" panose="05050102010706020507" pitchFamily="18" charset="2"/>
              </a:rPr>
              <a:t>Y</a:t>
            </a:r>
          </a:p>
          <a:p>
            <a:pPr marL="0" indent="0">
              <a:spcBef>
                <a:spcPts val="624"/>
              </a:spcBef>
              <a:buNone/>
            </a:pPr>
            <a:r>
              <a:rPr lang="en-US" altLang="en-US" dirty="0" smtClean="0">
                <a:sym typeface="Symbol" panose="05050102010706020507" pitchFamily="18" charset="2"/>
              </a:rPr>
              <a:t>Odds</a:t>
            </a:r>
            <a:endParaRPr lang="en-US" altLang="en-US" dirty="0">
              <a:sym typeface="Symbol" panose="05050102010706020507" pitchFamily="18" charset="2"/>
            </a:endParaRPr>
          </a:p>
        </p:txBody>
      </p:sp>
    </p:spTree>
    <p:extLst>
      <p:ext uri="{BB962C8B-B14F-4D97-AF65-F5344CB8AC3E}">
        <p14:creationId xmlns:p14="http://schemas.microsoft.com/office/powerpoint/2010/main" val="751183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 Form of Putting </a:t>
            </a:r>
            <a:r>
              <a:rPr lang="en-US" dirty="0" smtClean="0"/>
              <a:t>Model (1 of 2)</a:t>
            </a:r>
            <a:endParaRPr lang="en-US" dirty="0"/>
          </a:p>
        </p:txBody>
      </p:sp>
      <p:pic>
        <p:nvPicPr>
          <p:cNvPr id="12" name="Picture Placeholder 11" descr="An equation reads logit (p hat) equals log (p hat over the quantity of 1 minus p hat) Versus Length."/>
          <p:cNvPicPr>
            <a:picLocks noGrp="1" noChangeAspect="1"/>
          </p:cNvPicPr>
          <p:nvPr>
            <p:ph type="pic" sz="quarter" idx="11"/>
          </p:nvPr>
        </p:nvPicPr>
        <p:blipFill>
          <a:blip r:embed="rId2"/>
          <a:stretch>
            <a:fillRect/>
          </a:stretch>
        </p:blipFill>
        <p:spPr>
          <a:xfrm>
            <a:off x="2508777" y="1413437"/>
            <a:ext cx="3757690" cy="802304"/>
          </a:xfrm>
          <a:prstGeom prst="rect">
            <a:avLst/>
          </a:prstGeom>
          <a:noFill/>
          <a:ln>
            <a:noFill/>
          </a:ln>
        </p:spPr>
      </p:pic>
      <p:pic>
        <p:nvPicPr>
          <p:cNvPr id="13" name="Picture Placeholder 12" descr="Four command lines are shown. The first command line reads Prompt, Putt P equals mean (Made approximately equals Length, data equals Putts 1). A text beside the command line reads number of proportion made at each length. Other three command lines read as follows: &#10;Prompt, Lengths equals 3:7. &#10;Prompt, Plot (log (Putt P/ (1-Putt P)) approximately equals Lengths, y lab equals “Logit (proportion Made)”). &#10;Prompt, a b line (l mod Putt, col equals “red”)."/>
          <p:cNvPicPr>
            <a:picLocks noGrp="1" noChangeAspect="1"/>
          </p:cNvPicPr>
          <p:nvPr>
            <p:ph type="pic" sz="quarter" idx="13"/>
          </p:nvPr>
        </p:nvPicPr>
        <p:blipFill>
          <a:blip r:embed="rId3"/>
          <a:stretch>
            <a:fillRect/>
          </a:stretch>
        </p:blipFill>
        <p:spPr>
          <a:xfrm>
            <a:off x="152400" y="2346478"/>
            <a:ext cx="7125852" cy="901433"/>
          </a:xfrm>
          <a:prstGeom prst="rect">
            <a:avLst/>
          </a:prstGeom>
          <a:noFill/>
          <a:ln>
            <a:noFill/>
          </a:ln>
        </p:spPr>
      </p:pic>
      <p:pic>
        <p:nvPicPr>
          <p:cNvPr id="14" name="Picture Placeholder 13" descr="A scatterplot correlating Lengths versus Logit of Proportion Made shows five data points and a regression line. The horizontal axis plots different values of lengths and the vertical axis plots the values of Logit. The regression line slopes through (2.8, 1.6) and (7.1, negative 0.53). The data points lie, close to the regression line, at (3, 1.58), (4, 1.0), (5, 0.3), (6, 0.0), and (7, negative 0.52). An arrow points to the regression line and reads Linear part of logistic fit. "/>
          <p:cNvPicPr>
            <a:picLocks noGrp="1" noChangeAspect="1"/>
          </p:cNvPicPr>
          <p:nvPr>
            <p:ph type="pic" sz="quarter" idx="17"/>
          </p:nvPr>
        </p:nvPicPr>
        <p:blipFill>
          <a:blip r:embed="rId4"/>
          <a:stretch>
            <a:fillRect/>
          </a:stretch>
        </p:blipFill>
        <p:spPr>
          <a:xfrm>
            <a:off x="2137854" y="3365646"/>
            <a:ext cx="4643946" cy="2882754"/>
          </a:xfrm>
          <a:prstGeom prst="rect">
            <a:avLst/>
          </a:prstGeom>
          <a:noFill/>
          <a:ln>
            <a:noFill/>
          </a:ln>
        </p:spPr>
      </p:pic>
    </p:spTree>
    <p:extLst>
      <p:ext uri="{BB962C8B-B14F-4D97-AF65-F5344CB8AC3E}">
        <p14:creationId xmlns:p14="http://schemas.microsoft.com/office/powerpoint/2010/main" val="2807372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Probability Form of Putting </a:t>
            </a:r>
            <a:r>
              <a:rPr lang="en-US" dirty="0" smtClean="0"/>
              <a:t>Model (2 of 2)</a:t>
            </a:r>
            <a:endParaRPr lang="en-US" dirty="0"/>
          </a:p>
        </p:txBody>
      </p:sp>
      <p:pic>
        <p:nvPicPr>
          <p:cNvPr id="5" name="Picture Placeholder 4" descr="Two command lines. The command lines read as follows: &#10;Prompt, plot (putt P approximately equals Lengths), y lab equals “Proportion in Made”, x lim equals c (2, 12), y lim equals c (0, 1)). &#10;Prompt, curve (predict (l mod Putt, data.frame (Length equals x), type equals “response”), col equals “red”, add equals TRUE)."/>
          <p:cNvPicPr>
            <a:picLocks noGrp="1" noChangeAspect="1"/>
          </p:cNvPicPr>
          <p:nvPr>
            <p:ph type="pic" sz="quarter" idx="11"/>
          </p:nvPr>
        </p:nvPicPr>
        <p:blipFill>
          <a:blip r:embed="rId2"/>
          <a:stretch>
            <a:fillRect/>
          </a:stretch>
        </p:blipFill>
        <p:spPr>
          <a:xfrm>
            <a:off x="228600" y="1371600"/>
            <a:ext cx="8806893" cy="858012"/>
          </a:xfrm>
          <a:prstGeom prst="rect">
            <a:avLst/>
          </a:prstGeom>
          <a:noFill/>
          <a:ln>
            <a:noFill/>
          </a:ln>
        </p:spPr>
      </p:pic>
      <p:pic>
        <p:nvPicPr>
          <p:cNvPr id="7" name="Picture Placeholder 6" descr="A scatterplot correlating Length versus proportion made shows five data points, a curve, and an equation. The horizontal axis plots different values of length and the vertical axis plots different values of proportion made. The curve extends from (2, 0.9) and terminates at (12, 0.03).  The data points lie, close to the curve, at (3, 0.85), (4, 0.75), (5, 0.55), (6, 0.45), and (7, 0.35). The equation reads Pi hat equals e to the power of 3.257 minus 0.566 Length over the quantity of 1 plus e to the power of 3.257 minus 0.566 Length."/>
          <p:cNvPicPr>
            <a:picLocks noGrp="1" noChangeAspect="1"/>
          </p:cNvPicPr>
          <p:nvPr>
            <p:ph type="pic" sz="quarter" idx="17"/>
          </p:nvPr>
        </p:nvPicPr>
        <p:blipFill>
          <a:blip r:embed="rId3"/>
          <a:stretch>
            <a:fillRect/>
          </a:stretch>
        </p:blipFill>
        <p:spPr>
          <a:xfrm>
            <a:off x="1600200" y="2428122"/>
            <a:ext cx="6041360" cy="3744078"/>
          </a:xfrm>
          <a:prstGeom prst="rect">
            <a:avLst/>
          </a:prstGeom>
          <a:noFill/>
          <a:ln>
            <a:noFill/>
          </a:ln>
        </p:spPr>
      </p:pic>
    </p:spTree>
    <p:extLst>
      <p:ext uri="{BB962C8B-B14F-4D97-AF65-F5344CB8AC3E}">
        <p14:creationId xmlns:p14="http://schemas.microsoft.com/office/powerpoint/2010/main" val="3731520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a:t>
            </a:r>
          </a:p>
        </p:txBody>
      </p:sp>
      <p:pic>
        <p:nvPicPr>
          <p:cNvPr id="12" name="Picture Placeholder 11" descr="A text with an equation reads if Pi equals proportion of “yes” (success, 1, ellipses) the odds of yes are (is) P (yes) over P (no) which equals pi over 1 over pi."/>
          <p:cNvPicPr>
            <a:picLocks noGrp="1" noChangeAspect="1"/>
          </p:cNvPicPr>
          <p:nvPr>
            <p:ph type="pic" sz="quarter" idx="11"/>
          </p:nvPr>
        </p:nvPicPr>
        <p:blipFill>
          <a:blip r:embed="rId2"/>
          <a:stretch>
            <a:fillRect/>
          </a:stretch>
        </p:blipFill>
        <p:spPr>
          <a:xfrm>
            <a:off x="685800" y="1564746"/>
            <a:ext cx="7171302" cy="2023078"/>
          </a:xfrm>
          <a:prstGeom prst="rect">
            <a:avLst/>
          </a:prstGeom>
          <a:noFill/>
          <a:ln>
            <a:noFill/>
          </a:ln>
        </p:spPr>
      </p:pic>
      <p:sp>
        <p:nvSpPr>
          <p:cNvPr id="3" name="Content Placeholder 2"/>
          <p:cNvSpPr>
            <a:spLocks noGrp="1"/>
          </p:cNvSpPr>
          <p:nvPr>
            <p:ph idx="1"/>
          </p:nvPr>
        </p:nvSpPr>
        <p:spPr>
          <a:xfrm>
            <a:off x="685800" y="3758783"/>
            <a:ext cx="7191169" cy="489858"/>
          </a:xfrm>
        </p:spPr>
        <p:txBody>
          <a:bodyPr/>
          <a:lstStyle/>
          <a:p>
            <a:pPr marL="0" indent="0">
              <a:buNone/>
            </a:pPr>
            <a:r>
              <a:rPr lang="en-US" dirty="0"/>
              <a:t>A little bit of algebra </a:t>
            </a:r>
            <a:r>
              <a:rPr lang="en-US" dirty="0" smtClean="0"/>
              <a:t>shows</a:t>
            </a:r>
            <a:endParaRPr lang="en-US" dirty="0"/>
          </a:p>
        </p:txBody>
      </p:sp>
      <p:pic>
        <p:nvPicPr>
          <p:cNvPr id="20" name="Picture Placeholder 19" descr="An equation reads odds equals pi over 1 minus pi implies both ways pi equals odds over the quantity of 1 plus odd."/>
          <p:cNvPicPr>
            <a:picLocks noGrp="1" noChangeAspect="1"/>
          </p:cNvPicPr>
          <p:nvPr>
            <p:ph type="pic" sz="quarter" idx="13"/>
          </p:nvPr>
        </p:nvPicPr>
        <p:blipFill>
          <a:blip r:embed="rId3"/>
          <a:stretch>
            <a:fillRect/>
          </a:stretch>
        </p:blipFill>
        <p:spPr>
          <a:xfrm>
            <a:off x="1143000" y="4419600"/>
            <a:ext cx="6016432" cy="1129088"/>
          </a:xfrm>
          <a:prstGeom prst="rect">
            <a:avLst/>
          </a:prstGeom>
          <a:noFill/>
          <a:ln>
            <a:noFill/>
          </a:ln>
        </p:spPr>
      </p:pic>
    </p:spTree>
    <p:extLst>
      <p:ext uri="{BB962C8B-B14F-4D97-AF65-F5344CB8AC3E}">
        <p14:creationId xmlns:p14="http://schemas.microsoft.com/office/powerpoint/2010/main" val="1894304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and Logistic Regression</a:t>
            </a:r>
          </a:p>
        </p:txBody>
      </p:sp>
      <p:pic>
        <p:nvPicPr>
          <p:cNvPr id="12" name="Picture Placeholder 11" descr="An equation reads Logit form: log (pi over the quantity of 1 minus pi) equals Beta subscript 0 plus Beta subscript 1 times x."/>
          <p:cNvPicPr>
            <a:picLocks noGrp="1" noChangeAspect="1"/>
          </p:cNvPicPr>
          <p:nvPr>
            <p:ph type="pic" sz="quarter" idx="11"/>
          </p:nvPr>
        </p:nvPicPr>
        <p:blipFill>
          <a:blip r:embed="rId2"/>
          <a:stretch>
            <a:fillRect/>
          </a:stretch>
        </p:blipFill>
        <p:spPr>
          <a:xfrm>
            <a:off x="1806417" y="1600200"/>
            <a:ext cx="5102423" cy="987566"/>
          </a:xfrm>
          <a:prstGeom prst="rect">
            <a:avLst/>
          </a:prstGeom>
          <a:noFill/>
          <a:ln>
            <a:noFill/>
          </a:ln>
        </p:spPr>
      </p:pic>
      <p:sp>
        <p:nvSpPr>
          <p:cNvPr id="3" name="Content Placeholder 2"/>
          <p:cNvSpPr>
            <a:spLocks noGrp="1"/>
          </p:cNvSpPr>
          <p:nvPr>
            <p:ph idx="1"/>
          </p:nvPr>
        </p:nvSpPr>
        <p:spPr>
          <a:xfrm>
            <a:off x="235857" y="2743200"/>
            <a:ext cx="8672286" cy="947058"/>
          </a:xfrm>
        </p:spPr>
        <p:txBody>
          <a:bodyPr>
            <a:normAutofit/>
          </a:bodyPr>
          <a:lstStyle/>
          <a:p>
            <a:pPr marL="342900" indent="-342900">
              <a:buNone/>
            </a:pPr>
            <a:r>
              <a:rPr lang="en-US" dirty="0" smtClean="0">
                <a:sym typeface="Symbol" pitchFamily="18" charset="2"/>
              </a:rPr>
              <a:t></a:t>
            </a:r>
            <a:r>
              <a:rPr lang="en-US" dirty="0" smtClean="0"/>
              <a:t>The </a:t>
            </a:r>
            <a:r>
              <a:rPr lang="en-US" dirty="0"/>
              <a:t>logistic model assumes a linear relationship between the </a:t>
            </a:r>
            <a:r>
              <a:rPr lang="en-US" i="1" dirty="0"/>
              <a:t>predictor</a:t>
            </a:r>
            <a:r>
              <a:rPr lang="en-US" dirty="0"/>
              <a:t> and </a:t>
            </a:r>
            <a:r>
              <a:rPr lang="en-US" i="1" dirty="0"/>
              <a:t>log(odds</a:t>
            </a:r>
            <a:r>
              <a:rPr lang="en-US" i="1" dirty="0" smtClean="0"/>
              <a:t>).</a:t>
            </a:r>
            <a:endParaRPr lang="en-US" i="1" dirty="0"/>
          </a:p>
        </p:txBody>
      </p:sp>
      <p:pic>
        <p:nvPicPr>
          <p:cNvPr id="13" name="Picture Placeholder 12" descr="A series of equations are shown.&#10;The equations read as follows: Log (odds) equals Beta subscript 0 plus beta subscript 1 times x; Exponentiate odds equals e to the power of (Beta subscript 0 plus beta subscript 1 times x); and pi equals odds over 1 plus odds implies pi equals e to the power of (beta subscript 0 plus beta subscript 1 times x) over the quantity of 1 plus e to the power of (beta subscript 0 plus beta subscript x) probability form."/>
          <p:cNvPicPr>
            <a:picLocks noGrp="1" noChangeAspect="1"/>
          </p:cNvPicPr>
          <p:nvPr>
            <p:ph type="pic" sz="quarter" idx="13"/>
          </p:nvPr>
        </p:nvPicPr>
        <p:blipFill>
          <a:blip r:embed="rId3"/>
          <a:stretch>
            <a:fillRect/>
          </a:stretch>
        </p:blipFill>
        <p:spPr>
          <a:xfrm>
            <a:off x="990600" y="3886200"/>
            <a:ext cx="6734056" cy="2247070"/>
          </a:xfrm>
          <a:prstGeom prst="rect">
            <a:avLst/>
          </a:prstGeom>
          <a:noFill/>
          <a:ln>
            <a:noFill/>
          </a:ln>
        </p:spPr>
      </p:pic>
    </p:spTree>
    <p:extLst>
      <p:ext uri="{BB962C8B-B14F-4D97-AF65-F5344CB8AC3E}">
        <p14:creationId xmlns:p14="http://schemas.microsoft.com/office/powerpoint/2010/main" val="1371856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Golf Putts Odds</a:t>
            </a:r>
          </a:p>
        </p:txBody>
      </p:sp>
      <p:pic>
        <p:nvPicPr>
          <p:cNvPr id="7" name="Picture Placeholder 6" descr="A table annotated with equations. The table has two rows and five columns with column headers that read Length, Odds hat, and Odds hat. The data presented in the table are as follows: &#10;Column 1.  Length: 3, Odds hat: 4.94, Odds hat: 4.75.&#10;Column 2.  Length: 4, Odds hat: 2.84, Odds hat: 2.70.&#10;Column 3.  Length: 5, Odds hat: 1.30, Odds hat: 1.53.&#10;Column 4.  Length: 6, Odds hat: 0.95, Odds hat: 0.87.&#10;Column 5.  Length: 7, Odds hat: 0.49, Odds hat: 0.49.&#10;An arrow points to the first Odds hat and reads Odds hat equals numbered made over number missed equals p hat over 1 minus p hat (from sample). Another arrow points to the second Odds hat and reads odds hat equals pi hat over the quantity of 1 minus pi hat (from logistic regression)."/>
          <p:cNvPicPr>
            <a:picLocks noGrp="1" noChangeAspect="1"/>
          </p:cNvPicPr>
          <p:nvPr>
            <p:ph type="pic" sz="quarter" idx="13"/>
          </p:nvPr>
        </p:nvPicPr>
        <p:blipFill>
          <a:blip r:embed="rId2"/>
          <a:stretch>
            <a:fillRect/>
          </a:stretch>
        </p:blipFill>
        <p:spPr>
          <a:xfrm>
            <a:off x="562176" y="1577313"/>
            <a:ext cx="8048424" cy="3832887"/>
          </a:xfrm>
          <a:prstGeom prst="rect">
            <a:avLst/>
          </a:prstGeom>
          <a:noFill/>
          <a:ln>
            <a:noFill/>
          </a:ln>
        </p:spPr>
      </p:pic>
    </p:spTree>
    <p:extLst>
      <p:ext uri="{BB962C8B-B14F-4D97-AF65-F5344CB8AC3E}">
        <p14:creationId xmlns:p14="http://schemas.microsoft.com/office/powerpoint/2010/main" val="3345941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Golf Putts Log(Odds)</a:t>
            </a:r>
          </a:p>
        </p:txBody>
      </p:sp>
      <p:pic>
        <p:nvPicPr>
          <p:cNvPr id="4" name="Picture Placeholder 3" descr="A table annotated with equations. The table has two rows and five columns with column headers that read Length, Log of Log of Odds hat, and log of Log of Odds hat. The data presented in the table are as follows: &#10;Column 1.  Length: 3, Log of Odds hat: 1.598, Log of Odds hat: 1.558.&#10;Column 2.  Length: 4, Log of Odds hat: 1.043, Log of Odds hat: 0.992.&#10;Column 3.  Length: 5, Log of Odds hat: 0.261, Log of Odds hat: 0.426.&#10;Column 4.  Length: 6, Log of Odds hat: negative 0.048, Log of Odds hat: negative 0.140.&#10;Column 5.  Length: 7, Log of Odds hat: negative 0.716, Log of Odds hat: negative 0.706.&#10;An arrow points to the first Log of Odds hat and reads Log of Odds hat equals log of p hat over  1 minus p hat (from sample). Another arrow points to the second Log of Odds hat and reads Log of Odds hat equals 3.157 minus 0.56614 times Length (from logistic regression)."/>
          <p:cNvPicPr>
            <a:picLocks noGrp="1" noChangeAspect="1"/>
          </p:cNvPicPr>
          <p:nvPr>
            <p:ph type="pic" sz="quarter" idx="13"/>
          </p:nvPr>
        </p:nvPicPr>
        <p:blipFill>
          <a:blip r:embed="rId2"/>
          <a:stretch>
            <a:fillRect/>
          </a:stretch>
        </p:blipFill>
        <p:spPr>
          <a:xfrm>
            <a:off x="626739" y="1719763"/>
            <a:ext cx="8019961" cy="4031539"/>
          </a:xfrm>
          <a:prstGeom prst="rect">
            <a:avLst/>
          </a:prstGeom>
          <a:noFill/>
          <a:ln>
            <a:noFill/>
          </a:ln>
        </p:spPr>
      </p:pic>
    </p:spTree>
    <p:extLst>
      <p:ext uri="{BB962C8B-B14F-4D97-AF65-F5344CB8AC3E}">
        <p14:creationId xmlns:p14="http://schemas.microsoft.com/office/powerpoint/2010/main" val="881906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Logistic Regression</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buNone/>
            </a:pPr>
            <a:r>
              <a:rPr lang="en-US" altLang="en-US" sz="2400" dirty="0"/>
              <a:t>In all of our regression models (so far), the response variable (</a:t>
            </a:r>
            <a:r>
              <a:rPr lang="en-US" altLang="en-US" sz="2400" i="1" dirty="0"/>
              <a:t>Y</a:t>
            </a:r>
            <a:r>
              <a:rPr lang="en-US" altLang="en-US" sz="2400" dirty="0"/>
              <a:t>) has been quantitative.</a:t>
            </a:r>
          </a:p>
          <a:p>
            <a:pPr marL="0" indent="0">
              <a:buNone/>
            </a:pPr>
            <a:endParaRPr lang="en-US" altLang="en-US" sz="2400" dirty="0" smtClean="0"/>
          </a:p>
          <a:p>
            <a:pPr marL="0" indent="0">
              <a:buNone/>
            </a:pPr>
            <a:r>
              <a:rPr lang="en-US" altLang="en-US" sz="2400" dirty="0" smtClean="0"/>
              <a:t>What </a:t>
            </a:r>
            <a:r>
              <a:rPr lang="en-US" altLang="en-US" sz="2400" dirty="0"/>
              <a:t>if we want to model a categorical response?</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Categorical Response </a:t>
            </a:r>
            <a:r>
              <a:rPr lang="en-US" dirty="0" smtClean="0"/>
              <a:t>Variables (1 of 2)</a:t>
            </a:r>
            <a:endParaRPr lang="en-US" dirty="0"/>
          </a:p>
        </p:txBody>
      </p:sp>
      <p:sp>
        <p:nvSpPr>
          <p:cNvPr id="31" name="Content Placeholder 30"/>
          <p:cNvSpPr>
            <a:spLocks noGrp="1"/>
          </p:cNvSpPr>
          <p:nvPr>
            <p:ph idx="1"/>
          </p:nvPr>
        </p:nvSpPr>
        <p:spPr>
          <a:xfrm>
            <a:off x="243114" y="1415142"/>
            <a:ext cx="8610600" cy="566058"/>
          </a:xfrm>
        </p:spPr>
        <p:txBody>
          <a:bodyPr>
            <a:normAutofit/>
          </a:bodyPr>
          <a:lstStyle/>
          <a:p>
            <a:pPr marL="0" indent="0">
              <a:buNone/>
            </a:pPr>
            <a:r>
              <a:rPr lang="en-US" dirty="0"/>
              <a:t>Examples</a:t>
            </a:r>
            <a:r>
              <a:rPr lang="en-US" dirty="0" smtClean="0"/>
              <a:t>:</a:t>
            </a:r>
            <a:endParaRPr lang="en-US" dirty="0"/>
          </a:p>
        </p:txBody>
      </p:sp>
      <p:pic>
        <p:nvPicPr>
          <p:cNvPr id="32" name="Picture Placeholder 31" descr="Three annotated examples for Categorical Response Variables. The examples read 1. Whether or not a person smokes: Y equals {nonsmoker or smoker, 2. Success of a medical treatment: Y equals {Survives or Dies, 3. Opinion poll responses: Y equals {Agree, Neutral, or Disagree. The first two variables are annotated as Binary response. The third variable is annotated as Ordinal response."/>
          <p:cNvPicPr>
            <a:picLocks noGrp="1" noChangeAspect="1"/>
          </p:cNvPicPr>
          <p:nvPr>
            <p:ph type="pic" sz="quarter" idx="11"/>
          </p:nvPr>
        </p:nvPicPr>
        <p:blipFill>
          <a:blip r:embed="rId2"/>
          <a:stretch>
            <a:fillRect/>
          </a:stretch>
        </p:blipFill>
        <p:spPr>
          <a:xfrm>
            <a:off x="868088" y="2057400"/>
            <a:ext cx="7285312" cy="3865785"/>
          </a:xfrm>
          <a:prstGeom prst="rect">
            <a:avLst/>
          </a:prstGeom>
          <a:noFill/>
          <a:ln>
            <a:noFill/>
          </a:ln>
        </p:spPr>
      </p:pic>
    </p:spTree>
    <p:extLst>
      <p:ext uri="{BB962C8B-B14F-4D97-AF65-F5344CB8AC3E}">
        <p14:creationId xmlns:p14="http://schemas.microsoft.com/office/powerpoint/2010/main" val="16214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Categorical Response </a:t>
            </a:r>
            <a:r>
              <a:rPr lang="en-US" dirty="0" smtClean="0"/>
              <a:t>Variables (2 of 2)</a:t>
            </a:r>
            <a:endParaRPr lang="en-US" dirty="0"/>
          </a:p>
        </p:txBody>
      </p:sp>
      <p:sp>
        <p:nvSpPr>
          <p:cNvPr id="31" name="Content Placeholder 30"/>
          <p:cNvSpPr>
            <a:spLocks noGrp="1"/>
          </p:cNvSpPr>
          <p:nvPr>
            <p:ph idx="1"/>
          </p:nvPr>
        </p:nvSpPr>
        <p:spPr>
          <a:xfrm>
            <a:off x="243114" y="1415142"/>
            <a:ext cx="8610600" cy="566058"/>
          </a:xfrm>
        </p:spPr>
        <p:txBody>
          <a:bodyPr>
            <a:normAutofit/>
          </a:bodyPr>
          <a:lstStyle/>
          <a:p>
            <a:pPr marL="0" indent="0">
              <a:buNone/>
            </a:pPr>
            <a:r>
              <a:rPr lang="en-US" dirty="0"/>
              <a:t>Examples</a:t>
            </a:r>
            <a:r>
              <a:rPr lang="en-US" dirty="0" smtClean="0"/>
              <a:t>:</a:t>
            </a:r>
            <a:endParaRPr lang="en-US" dirty="0"/>
          </a:p>
        </p:txBody>
      </p:sp>
      <p:pic>
        <p:nvPicPr>
          <p:cNvPr id="3" name="Picture Placeholder 2" descr="A variable reading Y equals Democrat, republican, or Independence is annotated Nominal response. A text reads “Three flavors” of Logistic regression: Binary, Ordinal, and nominal. The term Binary is circled."/>
          <p:cNvPicPr>
            <a:picLocks noGrp="1" noChangeAspect="1"/>
          </p:cNvPicPr>
          <p:nvPr>
            <p:ph type="pic" sz="quarter" idx="11"/>
          </p:nvPr>
        </p:nvPicPr>
        <p:blipFill>
          <a:blip r:embed="rId2"/>
          <a:stretch>
            <a:fillRect/>
          </a:stretch>
        </p:blipFill>
        <p:spPr>
          <a:xfrm>
            <a:off x="529166" y="2209800"/>
            <a:ext cx="7700434" cy="3281257"/>
          </a:xfrm>
          <a:prstGeom prst="rect">
            <a:avLst/>
          </a:prstGeom>
          <a:noFill/>
          <a:ln>
            <a:noFill/>
          </a:ln>
        </p:spPr>
      </p:pic>
    </p:spTree>
    <p:extLst>
      <p:ext uri="{BB962C8B-B14F-4D97-AF65-F5344CB8AC3E}">
        <p14:creationId xmlns:p14="http://schemas.microsoft.com/office/powerpoint/2010/main" val="1231705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Binary Logistic Regression</a:t>
            </a:r>
          </a:p>
        </p:txBody>
      </p:sp>
      <p:sp>
        <p:nvSpPr>
          <p:cNvPr id="13" name="Content Placeholder 12"/>
          <p:cNvSpPr>
            <a:spLocks noGrp="1"/>
          </p:cNvSpPr>
          <p:nvPr>
            <p:ph sz="quarter" idx="10"/>
          </p:nvPr>
        </p:nvSpPr>
        <p:spPr>
          <a:xfrm>
            <a:off x="247304" y="1407392"/>
            <a:ext cx="8668095" cy="4764807"/>
          </a:xfrm>
        </p:spPr>
        <p:txBody>
          <a:bodyPr>
            <a:normAutofit/>
          </a:bodyPr>
          <a:lstStyle/>
          <a:p>
            <a:pPr marL="0" indent="0">
              <a:spcBef>
                <a:spcPts val="624"/>
              </a:spcBef>
              <a:buNone/>
            </a:pPr>
            <a:r>
              <a:rPr lang="en-US" altLang="en-US" dirty="0"/>
              <a:t>Response variable (</a:t>
            </a:r>
            <a:r>
              <a:rPr lang="en-US" altLang="en-US" i="1" dirty="0"/>
              <a:t>Y</a:t>
            </a:r>
            <a:r>
              <a:rPr lang="en-US" altLang="en-US" dirty="0"/>
              <a:t>) is </a:t>
            </a:r>
            <a:r>
              <a:rPr lang="en-US" altLang="en-US" i="1" dirty="0"/>
              <a:t>categorical</a:t>
            </a:r>
            <a:r>
              <a:rPr lang="en-US" altLang="en-US" dirty="0"/>
              <a:t> with two categories (yes/no or success/failure or 1/0 or </a:t>
            </a:r>
            <a:r>
              <a:rPr lang="en-US" altLang="en-US" dirty="0" smtClean="0"/>
              <a:t>…).</a:t>
            </a:r>
          </a:p>
          <a:p>
            <a:pPr marL="0" indent="0">
              <a:spcBef>
                <a:spcPts val="624"/>
              </a:spcBef>
              <a:buNone/>
            </a:pPr>
            <a:endParaRPr lang="en-US" altLang="en-US" dirty="0" smtClean="0"/>
          </a:p>
          <a:p>
            <a:pPr marL="0" indent="0">
              <a:spcBef>
                <a:spcPts val="624"/>
              </a:spcBef>
              <a:buNone/>
            </a:pPr>
            <a:r>
              <a:rPr lang="en-US" altLang="en-US" b="1" dirty="0" smtClean="0"/>
              <a:t>One </a:t>
            </a:r>
            <a:r>
              <a:rPr lang="en-US" altLang="en-US" b="1" dirty="0"/>
              <a:t>approach: </a:t>
            </a:r>
            <a:r>
              <a:rPr lang="en-US" altLang="en-US" dirty="0" smtClean="0"/>
              <a:t>Code </a:t>
            </a:r>
            <a:r>
              <a:rPr lang="en-US" altLang="en-US" dirty="0"/>
              <a:t>the response </a:t>
            </a:r>
            <a:r>
              <a:rPr lang="en-US" altLang="en-US" i="1" dirty="0"/>
              <a:t>Y</a:t>
            </a:r>
            <a:r>
              <a:rPr lang="en-US" altLang="en-US" dirty="0"/>
              <a:t> as a (0, 1) dummy (indicator) variable</a:t>
            </a:r>
            <a:r>
              <a:rPr lang="en-US" altLang="en-US" dirty="0" smtClean="0"/>
              <a:t>.</a:t>
            </a:r>
          </a:p>
          <a:p>
            <a:pPr marL="0" indent="0">
              <a:spcBef>
                <a:spcPts val="624"/>
              </a:spcBef>
              <a:buNone/>
            </a:pPr>
            <a:endParaRPr lang="en-US" altLang="en-US" dirty="0" smtClean="0"/>
          </a:p>
          <a:p>
            <a:pPr marL="0" indent="0" algn="ctr">
              <a:spcBef>
                <a:spcPts val="624"/>
              </a:spcBef>
              <a:buNone/>
            </a:pPr>
            <a:r>
              <a:rPr lang="en-US" altLang="en-US" dirty="0" smtClean="0"/>
              <a:t>Assume </a:t>
            </a:r>
            <a:r>
              <a:rPr lang="en-US" altLang="en-US" dirty="0"/>
              <a:t>we have a single quantitative predictor </a:t>
            </a:r>
            <a:r>
              <a:rPr lang="en-US" altLang="en-US" i="1" dirty="0"/>
              <a:t>X</a:t>
            </a:r>
            <a:r>
              <a:rPr lang="en-US" altLang="en-US" dirty="0" smtClean="0"/>
              <a:t>.</a:t>
            </a:r>
            <a:endParaRPr lang="en-US" altLang="en-US" dirty="0"/>
          </a:p>
        </p:txBody>
      </p:sp>
    </p:spTree>
    <p:extLst>
      <p:ext uri="{BB962C8B-B14F-4D97-AF65-F5344CB8AC3E}">
        <p14:creationId xmlns:p14="http://schemas.microsoft.com/office/powerpoint/2010/main" val="52884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Pulse</a:t>
            </a:r>
          </a:p>
        </p:txBody>
      </p:sp>
      <p:sp>
        <p:nvSpPr>
          <p:cNvPr id="31" name="Content Placeholder 30"/>
          <p:cNvSpPr>
            <a:spLocks noGrp="1"/>
          </p:cNvSpPr>
          <p:nvPr>
            <p:ph idx="1"/>
          </p:nvPr>
        </p:nvSpPr>
        <p:spPr>
          <a:xfrm>
            <a:off x="243114" y="1415142"/>
            <a:ext cx="8672286" cy="1861458"/>
          </a:xfrm>
        </p:spPr>
        <p:txBody>
          <a:bodyPr>
            <a:noAutofit/>
          </a:bodyPr>
          <a:lstStyle/>
          <a:p>
            <a:pPr marL="0" indent="0">
              <a:spcBef>
                <a:spcPts val="624"/>
              </a:spcBef>
              <a:buNone/>
            </a:pPr>
            <a:r>
              <a:rPr lang="en-US" altLang="en-US" i="1" dirty="0"/>
              <a:t>Y</a:t>
            </a:r>
            <a:r>
              <a:rPr lang="en-US" altLang="en-US" dirty="0"/>
              <a:t> = Sex (0 = Male, 1 = Female)</a:t>
            </a:r>
          </a:p>
          <a:p>
            <a:pPr marL="0" indent="0">
              <a:spcBef>
                <a:spcPts val="624"/>
              </a:spcBef>
              <a:buNone/>
            </a:pPr>
            <a:r>
              <a:rPr lang="en-US" altLang="en-US" i="1" dirty="0"/>
              <a:t>X</a:t>
            </a:r>
            <a:r>
              <a:rPr lang="en-US" altLang="en-US" dirty="0"/>
              <a:t> = Height (inches)</a:t>
            </a:r>
          </a:p>
          <a:p>
            <a:pPr marL="0" indent="0">
              <a:spcBef>
                <a:spcPts val="624"/>
              </a:spcBef>
              <a:buNone/>
            </a:pPr>
            <a:r>
              <a:rPr lang="en-US" altLang="en-US" dirty="0" smtClean="0"/>
              <a:t>Try </a:t>
            </a:r>
            <a:r>
              <a:rPr lang="en-US" altLang="en-US" dirty="0"/>
              <a:t>an ordinary linear regression (for illustration purposes only</a:t>
            </a:r>
            <a:r>
              <a:rPr lang="en-US" altLang="en-US" dirty="0" smtClean="0"/>
              <a:t>).</a:t>
            </a:r>
            <a:endParaRPr lang="en-US" altLang="en-US" dirty="0"/>
          </a:p>
        </p:txBody>
      </p:sp>
      <p:pic>
        <p:nvPicPr>
          <p:cNvPr id="4" name="Picture Placeholder 3" descr="Two command lines followed by a coefficients table and a text. :  The command lines read Prompt, Mod Sex equals lm (sex approximately equals H g t, data equals Pulse). &#10;Prompt, summary (mod Sex).&#10;The coefficients table has two rows and four columns with the column headers that read Estimate, Standard Error t Value, and P r greater than absolute value of t. The data presented are as follows: &#10;Row 1. Intercept: Estimate: 7.343647, Standard Error: 0.397563, t Value: 18.47, P r greater than absolute value of t: lesser than2 e minus 16, three asterisks.&#10;Row 2. H g t: Estimate: Negative 1.100658, Standard Error: 0.005817, t value: negative 17.30, P r greater than absolute value of t: lesser than2 e minus 16, three asterisks.&#10;The text at the bottom reads Residual standard error: 0.3305 on 230 degree of freedom Multiple R-squared: 0.5656, Adjusted R-Squared: 0.5637. F-statistic: 299.5 on 1 and 230 D F, p-value: lesser than 2.2e minus 16."/>
          <p:cNvPicPr>
            <a:picLocks noGrp="1" noChangeAspect="1"/>
          </p:cNvPicPr>
          <p:nvPr>
            <p:ph type="pic" sz="quarter" idx="11"/>
          </p:nvPr>
        </p:nvPicPr>
        <p:blipFill>
          <a:blip r:embed="rId2"/>
          <a:stretch>
            <a:fillRect/>
          </a:stretch>
        </p:blipFill>
        <p:spPr>
          <a:xfrm>
            <a:off x="609600" y="3478839"/>
            <a:ext cx="7910935" cy="2693361"/>
          </a:xfrm>
          <a:prstGeom prst="rect">
            <a:avLst/>
          </a:prstGeom>
          <a:noFill/>
          <a:ln>
            <a:noFill/>
          </a:ln>
        </p:spPr>
      </p:pic>
    </p:spTree>
    <p:extLst>
      <p:ext uri="{BB962C8B-B14F-4D97-AF65-F5344CB8AC3E}">
        <p14:creationId xmlns:p14="http://schemas.microsoft.com/office/powerpoint/2010/main" val="4162297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 vs. Hgt with Regression Line</a:t>
            </a:r>
          </a:p>
        </p:txBody>
      </p:sp>
      <p:pic>
        <p:nvPicPr>
          <p:cNvPr id="13" name="Picture Placeholder 12" descr="Two command lines read as follows:&#10;Prompt, plot (sex approximately equals H g t, data equals pulse). &#10;Prompt, a b line (mod Sex, col equals “red”)."/>
          <p:cNvPicPr>
            <a:picLocks noGrp="1" noChangeAspect="1"/>
          </p:cNvPicPr>
          <p:nvPr>
            <p:ph type="pic" sz="quarter" idx="11"/>
          </p:nvPr>
        </p:nvPicPr>
        <p:blipFill>
          <a:blip r:embed="rId2"/>
          <a:stretch>
            <a:fillRect/>
          </a:stretch>
        </p:blipFill>
        <p:spPr>
          <a:xfrm>
            <a:off x="228600" y="1639318"/>
            <a:ext cx="8716341" cy="815815"/>
          </a:xfrm>
          <a:prstGeom prst="rect">
            <a:avLst/>
          </a:prstGeom>
          <a:noFill/>
          <a:ln>
            <a:noFill/>
          </a:ln>
        </p:spPr>
      </p:pic>
      <p:pic>
        <p:nvPicPr>
          <p:cNvPr id="14" name="Picture Placeholder 13" descr="An annotated scatterplot correlating H g t versus Sex shows two groups of data points and a regression line. The horizontal axis plots the values of H g t and the vertical axis correlates the values of Sex. A regression line extends through (63, 1.03) and (73, negative 0.18). A group of data 12 points lie at (60, 1.0), (61, 1.0), (62, 1.0), (63, 1.0), (64, 1.0), (65, 1.0), (66, 1.0), (67, 1.0), (68, 1.0), (69, 1.0), (70, 1.0), and (71, 1.0) and another group of 15 data points lie at (64, 0.0), (65, 0.0), (66, 0.0), (67, 0.0), (68, 0.0), (69, 0.0), (70, 0.0), (71, 0.0), (72, 0.0), (73, 0.0), (74, 0.0), (75, 0.0), (76, 0.0), (77, 0.0), and (78, 0.0). An arrow points to the point at (67, 0.0) and reads Lots of cases at each point. "/>
          <p:cNvPicPr>
            <a:picLocks noGrp="1" noChangeAspect="1"/>
          </p:cNvPicPr>
          <p:nvPr>
            <p:ph type="pic" sz="quarter" idx="13"/>
          </p:nvPr>
        </p:nvPicPr>
        <p:blipFill>
          <a:blip r:embed="rId3"/>
          <a:stretch>
            <a:fillRect/>
          </a:stretch>
        </p:blipFill>
        <p:spPr>
          <a:xfrm>
            <a:off x="1524000" y="2639765"/>
            <a:ext cx="5693835" cy="3532435"/>
          </a:xfrm>
          <a:prstGeom prst="rect">
            <a:avLst/>
          </a:prstGeom>
          <a:noFill/>
          <a:ln>
            <a:noFill/>
          </a:ln>
        </p:spPr>
      </p:pic>
    </p:spTree>
    <p:extLst>
      <p:ext uri="{BB962C8B-B14F-4D97-AF65-F5344CB8AC3E}">
        <p14:creationId xmlns:p14="http://schemas.microsoft.com/office/powerpoint/2010/main" val="852825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Sex vs. </a:t>
            </a:r>
            <a:r>
              <a:rPr lang="en-US" dirty="0" smtClean="0"/>
              <a:t>Hgt </a:t>
            </a:r>
            <a:r>
              <a:rPr lang="en-US" dirty="0"/>
              <a:t>(with Jitter)</a:t>
            </a:r>
          </a:p>
        </p:txBody>
      </p:sp>
      <p:pic>
        <p:nvPicPr>
          <p:cNvPr id="4" name="Picture Placeholder 3" descr="An annotated scatterplot correlating H g t against jitter (sex, amount equals 0.05) shows two groups of data points and a regression line. The horizontal axis plots the values of H g t and the vertical axis plots the values of jitter (sex, amount equals 0.05). The groups of data points lie in paths parallel to the horizontal axis. One group of data points lies beside 1.0 mark on the vertical axis and extends from 60 h g t to 71 h g t.  The latter group of data points extends from 64 h g t to 78 h g t. A regression line slopes downward from (60, 1.3) to (78, negative 0.5). The beginning and the end of the regression line are annotated as what do these predictions mean? The regression line is annotated Does this look like a good summary of the data? "/>
          <p:cNvPicPr>
            <a:picLocks noGrp="1" noChangeAspect="1"/>
          </p:cNvPicPr>
          <p:nvPr>
            <p:ph type="pic" sz="quarter" idx="11"/>
          </p:nvPr>
        </p:nvPicPr>
        <p:blipFill>
          <a:blip r:embed="rId2"/>
          <a:stretch>
            <a:fillRect/>
          </a:stretch>
        </p:blipFill>
        <p:spPr>
          <a:xfrm>
            <a:off x="76200" y="1447800"/>
            <a:ext cx="8882674" cy="714523"/>
          </a:xfrm>
          <a:prstGeom prst="rect">
            <a:avLst/>
          </a:prstGeom>
          <a:noFill/>
          <a:ln>
            <a:noFill/>
          </a:ln>
        </p:spPr>
      </p:pic>
      <p:pic>
        <p:nvPicPr>
          <p:cNvPr id="6" name="Picture Placeholder 5" descr="Two command lines read as follows: Prompt, plot (jitter (Sex, amount equals 0.05) approximately equals H g t, Y lim equals c (negative 0.4, 1.4), data equals Pulse).&#10;Prompt, ab line (mod Sex, col equals “red”)."/>
          <p:cNvPicPr>
            <a:picLocks noGrp="1" noChangeAspect="1"/>
          </p:cNvPicPr>
          <p:nvPr>
            <p:ph type="pic" sz="quarter" idx="13"/>
          </p:nvPr>
        </p:nvPicPr>
        <p:blipFill>
          <a:blip r:embed="rId3"/>
          <a:stretch>
            <a:fillRect/>
          </a:stretch>
        </p:blipFill>
        <p:spPr>
          <a:xfrm>
            <a:off x="1219200" y="2356549"/>
            <a:ext cx="6278124" cy="3892436"/>
          </a:xfrm>
          <a:prstGeom prst="rect">
            <a:avLst/>
          </a:prstGeom>
          <a:noFill/>
          <a:ln>
            <a:noFill/>
          </a:ln>
        </p:spPr>
      </p:pic>
    </p:spTree>
    <p:extLst>
      <p:ext uri="{BB962C8B-B14F-4D97-AF65-F5344CB8AC3E}">
        <p14:creationId xmlns:p14="http://schemas.microsoft.com/office/powerpoint/2010/main" val="4061433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2983</TotalTime>
  <Words>414</Words>
  <Application>Microsoft Office PowerPoint</Application>
  <PresentationFormat>On-screen Show (4:3)</PresentationFormat>
  <Paragraphs>81</Paragraphs>
  <Slides>25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ＭＳ Ｐゴシック</vt:lpstr>
      <vt:lpstr>Arial</vt:lpstr>
      <vt:lpstr>Calibri</vt:lpstr>
      <vt:lpstr>Courier New</vt:lpstr>
      <vt:lpstr>Symbol</vt:lpstr>
      <vt:lpstr>Wingdings</vt:lpstr>
      <vt:lpstr>bergerinvitels3e_lectureslides_ch01_final</vt:lpstr>
      <vt:lpstr>Section 9.1 </vt:lpstr>
      <vt:lpstr>Section 9.1</vt:lpstr>
      <vt:lpstr>Logistic Regression</vt:lpstr>
      <vt:lpstr>Categorical Response Variables (1 of 2)</vt:lpstr>
      <vt:lpstr>Categorical Response Variables (2 of 2)</vt:lpstr>
      <vt:lpstr>Binary Logistic Regression</vt:lpstr>
      <vt:lpstr>Example: Pulse</vt:lpstr>
      <vt:lpstr>Sex vs. Hgt with Regression Line</vt:lpstr>
      <vt:lpstr>Sex vs. Hgt (with Jitter)</vt:lpstr>
      <vt:lpstr>π = Proportion of “Successes”</vt:lpstr>
      <vt:lpstr>Binary Logistic Regression Model</vt:lpstr>
      <vt:lpstr>Logit Function</vt:lpstr>
      <vt:lpstr>Binary Logistic Regression in R</vt:lpstr>
      <vt:lpstr>Predicted Proportion Female</vt:lpstr>
      <vt:lpstr>Jittered Data with Fitted Model</vt:lpstr>
      <vt:lpstr>Golf Putts</vt:lpstr>
      <vt:lpstr>Example: Golf Putts</vt:lpstr>
      <vt:lpstr>Logistic Regression for Putting</vt:lpstr>
      <vt:lpstr>Golf Putts Probabilities</vt:lpstr>
      <vt:lpstr>Probability Form of Putting Model (1 of 2)</vt:lpstr>
      <vt:lpstr>Probability Form of Putting Model (2 of 2)</vt:lpstr>
      <vt:lpstr>Odds</vt:lpstr>
      <vt:lpstr>Odds and Logistic Regression</vt:lpstr>
      <vt:lpstr>Golf Putts Odds</vt:lpstr>
      <vt:lpstr>Golf Putts Log(Odds)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9.1</dc:title>
  <dc:creator>Canon</dc:creator>
  <cp:lastModifiedBy>Newton, Andy</cp:lastModifiedBy>
  <cp:revision>592</cp:revision>
  <dcterms:created xsi:type="dcterms:W3CDTF">2015-10-23T14:29:37Z</dcterms:created>
  <dcterms:modified xsi:type="dcterms:W3CDTF">2018-09-19T15:21:19Z</dcterms:modified>
</cp:coreProperties>
</file>